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0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3" r:id="rId3"/>
    <p:sldId id="269" r:id="rId4"/>
    <p:sldId id="265" r:id="rId5"/>
    <p:sldId id="266" r:id="rId6"/>
    <p:sldId id="267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2" autoAdjust="0"/>
    <p:restoredTop sz="94690" autoAdjust="0"/>
  </p:normalViewPr>
  <p:slideViewPr>
    <p:cSldViewPr>
      <p:cViewPr varScale="1">
        <p:scale>
          <a:sx n="72" d="100"/>
          <a:sy n="72" d="100"/>
        </p:scale>
        <p:origin x="28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478D3442-11DE-457C-B25F-2289509B7A49}" type="datetime1">
              <a:rPr lang="en-US" smtClean="0"/>
              <a:t>1/16/2013</a:t>
            </a:fld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7728170E-231D-4D94-9387-6B0F356BE0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013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40.15686" units="1/cm"/>
          <inkml:channelProperty channel="Y" name="resolution" value="40.42105" units="1/cm"/>
        </inkml:channelProperties>
      </inkml:inkSource>
      <inkml:timestamp xml:id="ts0" timeString="2012-08-22T16:59:50.5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5705 6003,'25'0,"0"0,24 0,-24 0,50 0,-26 0,26 0,-26 0,26 0,24 0,-50 0,26 0,-50 0,74 0,-74 0,49 0,0 0,-24 0,0 0,-26 0,51 0,-50 0,74 0,-74 0,49 0,1 0,-26 0,50 0,-74 0,74 0,-74 0,50 0,24 0,-50 0,26 0,-26 0,51 0,-76 0,51 0,-50 0,49 0,1 0,-51 0,51 0,-1 0,-24 0,-25 0,24 0,1 0,-1 0,1 0,-25 0,24 0,-24 0,25 0,-1 0,-24 0,25 0,-1 0,26 0,-50 0,24 0,26 0,-50 0,49 0,0 0,-49 0,25 0,-1 0,26 0,-26 0,-24 0,50 0,-51 0,51 0,-50 0,24 0,1 0,-25 0,24 0,1 0,24 0,-49 0,25 0,-25 0,49 0,0 0,-24 0,24 0,-49 0,50 0,-51 0,26 0,0 0,-1 0,1 0,-25 0,49 0,-49 0,49 0,-24 0,24 0,1 0,-50 0,24 0,1 0,-1 0,1 0,24 0,1 0,-26 0,-24 0,50 0,-26 0,1 0,-25 0,24 0,1 0,-1 0,-24 0,0 0,25 0,-26 0,26 0,0 0,-1 0,-24 0,25 0,-1 0,-24 0,0 0,25 0,-26 0,26 0,0 0,-26 0,26 0,-25 0,0 0,-1 0,1 0,25 0,-1 0,1 0,-25 0,0 0,-25-25,24 25,1 0,0 0,0 0,0 0,-1 0</inkml:trace>
  <inkml:trace contextRef="#ctx0" brushRef="#br0" timeOffset="2288.1347">8086 7094,'0'0,"-24"0,-1 0,-25 0,50 25,-25-25,0 50,1-50,-1 24,25 1,-25 0,25 0,0 24,0-24,0 0,0 25,0-26,0 1,0 0,0 25,25-1,0-24,-25 0,24 0,1 24,25-24,-50 0,25 0,24-1,-24 26,0-50,25 50,-1-26,-24 1,74 25,-99-25,99 24,-74-49,50 50,-51-50,76 25,-1-25,-99 25,99-25,-74 0,74 0,-74 0,25 0,-1 0,-49-25,25 0,-25 0,0-24,0 24,25-50,-25 50,0-24,0-50,0 74,0-25,0 1,0-26,-25 50,0-24,25-26,-25 51,1-26,-1 0,25 1,-25 49,0-25,0 25,25-50,-49 50,24 0,-50-24,51-1,-51 0,1 25,-25 0,49 0,-124 0,50 0,75 0,-50 0,74 0,-50 0,26 0,24 0,0 25,0-25,0 0,25 25</inkml:trace>
  <inkml:trace contextRef="#ctx0" brushRef="#br0" timeOffset="4919.5825">7640 8756,'-25'-25,"25"0,-25 25,25-24,-49-1,24 0,-25 0,25 0,1 25,24-24,-50 24,0-25,26 25,-26-25,0 25,26 0,-1 0,0 0,-25-25,1 25,24 0,-49 0,49 0,-25 0,0 0,1 0,-1 0,1 0,-1 0,0 0,26 0,-26 25,0 0,26 0,-1-25,25 24,-25-24,25 25,0 0,-25 0,25 0,0-1,0 1,-25 0,25 0,0 0,0 24,0 1,0-1,0 1,0-25,0 0,25 0,-25 24,25-24,0 0,-25 0,25 24,-1-24,1 0,0 0,0-25,0 24,-1 1,1-25,0 25,25-25,-26 25,26-25,0 25,24-1,1 1,-51 0,100 0,-99-25,50 0,-51 0,26 0,0 0,-1 0,-24 0,0 0,24 0,-24-25,25 0,-50 0,49 1,-24-1,-25 0,50 0,-50 0,25-24,-1 49,1-50,0 50,-25-49,50 24,-50 0,0 0,0 0,0 1,0-1,0 0,0 0,0 0,0 0,-25 25,25-49,-25 49,25-25,-25 25,0-25,1 0,-1 25,-25-24,25 24,1 0,-1-25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7F710DAF-EA9A-4C47-A7E3-46268B264271}" type="datetime1">
              <a:rPr lang="en-US" smtClean="0"/>
              <a:t>1/16/2013</a:t>
            </a:fld>
            <a:endParaRPr lang="en-US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BB869C78-9460-46AF-9E98-D712145211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45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A11BEA56-DB97-407E-A62D-338C000FB285}" type="slidenum">
              <a:rPr lang="en-US"/>
              <a:pPr/>
              <a:t>1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0E43DCE-1143-4622-B38F-FBAFB8356390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95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D4BF8B7F-B638-4AF4-9D6E-4EE638E2402C}" type="slidenum">
              <a:rPr lang="en-US"/>
              <a:pPr/>
              <a:t>3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014DBF9-F770-4663-AE9E-4155D9F6A2B7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62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B93C6C78-6082-41FA-87E0-2B24983C2FDD}" type="slidenum">
              <a:rPr lang="en-US"/>
              <a:pPr/>
              <a:t>4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C02702D-7BDE-4F52-92CC-3BD397B8EA89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29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9CDFC8EF-46D1-40C9-ACB7-849425E8F0CA}" type="slidenum">
              <a:rPr lang="en-US"/>
              <a:pPr/>
              <a:t>5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E07F4CE-476C-4BC7-B9D5-6EC851C35E05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17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FC31C6C1-7411-4C26-A998-291964368D3B}" type="slidenum">
              <a:rPr lang="en-US"/>
              <a:pPr/>
              <a:t>6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494F296-9E98-4080-B755-0242A1E83A77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93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CC351CD3-3E9A-45A2-88FC-09B0B8DE9B45}" type="slidenum">
              <a:rPr lang="en-US"/>
              <a:pPr/>
              <a:t>7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0DD653B-68AC-42E8-8BF9-14F5DD97A453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27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</a:defRPr>
            </a:lvl1pPr>
          </a:lstStyle>
          <a:p>
            <a:fld id="{30280055-F4E2-4CAA-9F11-4869E5781463}" type="slidenum">
              <a:rPr lang="en-US"/>
              <a:pPr/>
              <a:t>8</a:t>
            </a:fld>
            <a:endParaRPr 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E74D0-C83B-4EB3-8A26-990ED66BC718}" type="datetime1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3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66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64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566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9804E-E4CE-4EA6-8BEC-4E716ECDC2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1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3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513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081" y="1845735"/>
            <a:ext cx="3676033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287" y="1845735"/>
            <a:ext cx="3794995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88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457" y="1846052"/>
            <a:ext cx="356616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4080" y="2582334"/>
            <a:ext cx="3680537" cy="337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4029" y="1846052"/>
            <a:ext cx="3701241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287" y="2582334"/>
            <a:ext cx="3797984" cy="337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4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3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97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2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402" y="5037512"/>
            <a:ext cx="7585234" cy="906088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403" y="5867400"/>
            <a:ext cx="7578999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2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081" y="1845734"/>
            <a:ext cx="7652680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9BF4853-82DA-4BD1-B7DF-8DBF7C8BBE5E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CC80C1-E039-4781-8662-C4BF3AE3694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842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4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Gamerz</a:t>
            </a:r>
            <a:r>
              <a:rPr lang="en-US" sz="2500" dirty="0"/>
              <a:t/>
            </a:r>
            <a:br>
              <a:rPr lang="en-US" sz="2500" dirty="0"/>
            </a:br>
            <a:r>
              <a:rPr lang="en-US" sz="2500" dirty="0"/>
              <a:t>A Franchise </a:t>
            </a:r>
            <a:r>
              <a:rPr lang="en-US" sz="2500" dirty="0" smtClean="0"/>
              <a:t>of </a:t>
            </a:r>
            <a:r>
              <a:rPr lang="en-US" sz="2500" dirty="0"/>
              <a:t>t</a:t>
            </a:r>
            <a:r>
              <a:rPr lang="en-US" sz="2500" dirty="0" smtClean="0"/>
              <a:t>he </a:t>
            </a:r>
            <a:r>
              <a:rPr lang="en-US" sz="2500" dirty="0"/>
              <a:t>Future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 </a:t>
            </a:r>
            <a:r>
              <a:rPr lang="en-US" dirty="0" err="1" smtClean="0"/>
              <a:t>rutledge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7432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i="1" dirty="0" err="1"/>
              <a:t>Gamerz</a:t>
            </a:r>
            <a:r>
              <a:rPr lang="en-US" sz="3000" i="1" dirty="0"/>
              <a:t> provides a friendly setting in which customers can </a:t>
            </a:r>
            <a:r>
              <a:rPr lang="en-US" sz="3000" i="1" dirty="0" smtClean="0"/>
              <a:t>purchase game </a:t>
            </a:r>
            <a:r>
              <a:rPr lang="en-US" sz="3000" i="1" dirty="0" smtClean="0"/>
              <a:t>equipment and resources as well </a:t>
            </a:r>
            <a:r>
              <a:rPr lang="en-US" sz="3000" i="1" smtClean="0"/>
              <a:t>as </a:t>
            </a:r>
            <a:r>
              <a:rPr lang="en-US" sz="3000" i="1" smtClean="0"/>
              <a:t>participate </a:t>
            </a:r>
            <a:r>
              <a:rPr lang="en-US" sz="3000" i="1" dirty="0"/>
              <a:t>in a variety of challenging gaming activities.</a:t>
            </a:r>
          </a:p>
        </p:txBody>
      </p:sp>
    </p:spTree>
    <p:extLst>
      <p:ext uri="{BB962C8B-B14F-4D97-AF65-F5344CB8AC3E}">
        <p14:creationId xmlns:p14="http://schemas.microsoft.com/office/powerpoint/2010/main" val="769244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/>
              <a:t>A Natural Franchise</a:t>
            </a: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Gaming has never been more popular than it is today.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Dedicated gamers want to utilize proven marketing and design concepts.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Franchises would be individually owned and operated.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 smtClean="0"/>
              <a:t>Year-to-Year </a:t>
            </a:r>
            <a:r>
              <a:rPr lang="en-US" sz="3600" dirty="0"/>
              <a:t>Comparison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" y="4876800"/>
            <a:ext cx="3657600" cy="36933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>
                <a:solidFill>
                  <a:schemeClr val="tx2">
                    <a:alpha val="100000"/>
                  </a:schemeClr>
                </a:solidFill>
                <a:latin typeface="Arial"/>
              </a:rPr>
              <a:t>Our first year was profitable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81200" y="5334000"/>
            <a:ext cx="4648200" cy="36933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>
                <a:solidFill>
                  <a:schemeClr val="tx2">
                    <a:alpha val="100000"/>
                  </a:schemeClr>
                </a:solidFill>
                <a:latin typeface="Arial"/>
              </a:rPr>
              <a:t>Our second year was significantly better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676633"/>
              </p:ext>
            </p:extLst>
          </p:nvPr>
        </p:nvGraphicFramePr>
        <p:xfrm>
          <a:off x="457200" y="1752600"/>
          <a:ext cx="82296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9143"/>
                <a:gridCol w="1665514"/>
                <a:gridCol w="1763486"/>
                <a:gridCol w="18614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Category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Last 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This 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Increase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Board</a:t>
                      </a:r>
                      <a:r>
                        <a:rPr lang="en-US" sz="2000" baseline="0" dirty="0" smtClean="0"/>
                        <a:t> Games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$75,915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$115,856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$39,941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Role-playing Games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$47,404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$77,038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$29,634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Puzzles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$31,590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$38,540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$6,950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Models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$19,200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$28,200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$9,000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Events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$25,755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$46,065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$20,310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$199,864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$305,699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/>
                        <a:t>$105,835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/>
              <a:t>Sales Increase </a:t>
            </a:r>
            <a:r>
              <a:rPr lang="en-US" sz="3600" dirty="0" smtClean="0"/>
              <a:t>by </a:t>
            </a:r>
            <a:r>
              <a:rPr lang="en-US" sz="3600" dirty="0"/>
              <a:t>Category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8698495"/>
              </p:ext>
            </p:extLst>
          </p:nvPr>
        </p:nvGraphicFramePr>
        <p:xfrm>
          <a:off x="822960" y="1828800"/>
          <a:ext cx="7651752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292"/>
                <a:gridCol w="1275292"/>
                <a:gridCol w="1275292"/>
                <a:gridCol w="1275292"/>
                <a:gridCol w="1275292"/>
                <a:gridCol w="12752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New Video Games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Used Video</a:t>
                      </a:r>
                    </a:p>
                    <a:p>
                      <a:pPr algn="ctr"/>
                      <a:r>
                        <a:rPr lang="en-US" sz="2000" dirty="0" smtClean="0"/>
                        <a:t>Games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Board Games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Puzzles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Events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Last 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$120,200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$90,200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$75,915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$31,590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$25,755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This 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$128,200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$110,700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$115,856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$38,540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$46,065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/>
              <a:t>Sales Increase </a:t>
            </a:r>
            <a:r>
              <a:rPr lang="en-US" sz="3600" dirty="0" smtClean="0"/>
              <a:t>by </a:t>
            </a:r>
            <a:r>
              <a:rPr lang="en-US" sz="3600" dirty="0"/>
              <a:t>Quarter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4262488"/>
              </p:ext>
            </p:extLst>
          </p:nvPr>
        </p:nvGraphicFramePr>
        <p:xfrm>
          <a:off x="822960" y="1905000"/>
          <a:ext cx="765175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350"/>
                <a:gridCol w="1530350"/>
                <a:gridCol w="1530350"/>
                <a:gridCol w="1530350"/>
                <a:gridCol w="15303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Qtr 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Qtr 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Qtr 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Qtr 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Last 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$64,761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$55,710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$34,292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$72,101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This 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$75,594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$68,497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$69,057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$119,551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What We Provide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Site selection and initial setup consistent with our mission statement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Inventory and product selection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Detailed marketing program based on:</a:t>
            </a:r>
          </a:p>
          <a:p>
            <a:pPr lvl="1"/>
            <a:r>
              <a:rPr lang="en-US" dirty="0" smtClean="0"/>
              <a:t>Resources </a:t>
            </a:r>
            <a:r>
              <a:rPr lang="en-US" dirty="0"/>
              <a:t>of all types</a:t>
            </a:r>
          </a:p>
          <a:p>
            <a:pPr lvl="1"/>
            <a:r>
              <a:rPr lang="en-US" dirty="0"/>
              <a:t>A variety of </a:t>
            </a:r>
            <a:r>
              <a:rPr lang="en-US" dirty="0" smtClean="0"/>
              <a:t>gaming </a:t>
            </a:r>
            <a:r>
              <a:rPr lang="en-US" dirty="0"/>
              <a:t>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Financial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sz="3600" dirty="0"/>
              <a:t>The Next Steps</a:t>
            </a: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Create detailed </a:t>
            </a:r>
            <a:r>
              <a:rPr lang="en-US" dirty="0"/>
              <a:t>financial proposal including funding requirements to launch franchise campaign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Identify </a:t>
            </a:r>
            <a:r>
              <a:rPr lang="en-US" dirty="0"/>
              <a:t>at least two potential franchisees for next year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Expand </a:t>
            </a:r>
            <a:r>
              <a:rPr lang="en-US" dirty="0"/>
              <a:t>to </a:t>
            </a:r>
            <a:r>
              <a:rPr lang="en-US" dirty="0" smtClean="0"/>
              <a:t>ten </a:t>
            </a:r>
            <a:r>
              <a:rPr lang="en-US" dirty="0"/>
              <a:t>additional franchises in second year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860" y="4724400"/>
            <a:ext cx="1447800" cy="14478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053800" y="2152080"/>
              <a:ext cx="2679120" cy="128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44440" y="2142720"/>
                <a:ext cx="2697840" cy="1305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Custom 33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318</Words>
  <Application>Microsoft Office PowerPoint</Application>
  <PresentationFormat>On-screen Show (4:3)</PresentationFormat>
  <Paragraphs>113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Retrospect</vt:lpstr>
      <vt:lpstr>Gamerz A Franchise of the Future</vt:lpstr>
      <vt:lpstr>Gamerz provides a friendly setting in which customers can purchase game equipment and resources as well as participate in a variety of challenging gaming activities.</vt:lpstr>
      <vt:lpstr>A Natural Franchise</vt:lpstr>
      <vt:lpstr>Year-to-Year Comparison</vt:lpstr>
      <vt:lpstr>Sales Increase by Category</vt:lpstr>
      <vt:lpstr>Sales Increase by Quarter</vt:lpstr>
      <vt:lpstr>What We Provide</vt:lpstr>
      <vt:lpstr>The 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2009-12-18T04:59:40Z</dcterms:created>
  <dcterms:modified xsi:type="dcterms:W3CDTF">2013-01-16T21:32:08Z</dcterms:modified>
</cp:coreProperties>
</file>